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2"/>
  </p:notesMasterIdLst>
  <p:sldIdLst>
    <p:sldId id="286" r:id="rId2"/>
    <p:sldId id="256"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87"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48399" autoAdjust="0"/>
  </p:normalViewPr>
  <p:slideViewPr>
    <p:cSldViewPr>
      <p:cViewPr>
        <p:scale>
          <a:sx n="70" d="100"/>
          <a:sy n="70" d="100"/>
        </p:scale>
        <p:origin x="-1386" y="-114"/>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82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D1DF6-DB98-40DD-B639-2FB6DAA78EEA}" type="datetimeFigureOut">
              <a:rPr lang="ru-RU" smtClean="0"/>
              <a:t>23.04.2020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2DB436-9CD3-436C-89C3-AC7F6B782ADA}" type="slidenum">
              <a:rPr lang="ru-RU" smtClean="0"/>
              <a:t>‹#›</a:t>
            </a:fld>
            <a:endParaRPr lang="ru-RU"/>
          </a:p>
        </p:txBody>
      </p:sp>
    </p:spTree>
    <p:extLst>
      <p:ext uri="{BB962C8B-B14F-4D97-AF65-F5344CB8AC3E}">
        <p14:creationId xmlns:p14="http://schemas.microsoft.com/office/powerpoint/2010/main" val="405505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1921230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1535147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1311245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71AAA1B-790D-430C-94A1-5EF7F7F4FA1D}"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57103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71AAA1B-790D-430C-94A1-5EF7F7F4FA1D}" type="datetimeFigureOut">
              <a:rPr lang="ru-RU" smtClean="0"/>
              <a:t>23.04.2020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2199467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71AAA1B-790D-430C-94A1-5EF7F7F4FA1D}" type="datetimeFigureOut">
              <a:rPr lang="ru-RU" smtClean="0"/>
              <a:t>23.04.2020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4215568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71AAA1B-790D-430C-94A1-5EF7F7F4FA1D}" type="datetimeFigureOut">
              <a:rPr lang="ru-RU" smtClean="0"/>
              <a:t>23.04.2020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307486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1AAA1B-790D-430C-94A1-5EF7F7F4FA1D}"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95196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1AAA1B-790D-430C-94A1-5EF7F7F4FA1D}"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1140261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323789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3BFEDF-EA37-4606-83BB-67B504228671}" type="slidenum">
              <a:rPr lang="ru-RU" smtClean="0"/>
              <a:t>‹#›</a:t>
            </a:fld>
            <a:endParaRPr lang="ru-RU"/>
          </a:p>
        </p:txBody>
      </p:sp>
    </p:spTree>
    <p:extLst>
      <p:ext uri="{BB962C8B-B14F-4D97-AF65-F5344CB8AC3E}">
        <p14:creationId xmlns:p14="http://schemas.microsoft.com/office/powerpoint/2010/main" val="5774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AAA1B-790D-430C-94A1-5EF7F7F4FA1D}" type="datetimeFigureOut">
              <a:rPr lang="ru-RU" smtClean="0"/>
              <a:t>23.04.2020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BFEDF-EA37-4606-83BB-67B504228671}" type="slidenum">
              <a:rPr lang="ru-RU" smtClean="0"/>
              <a:t>‹#›</a:t>
            </a:fld>
            <a:endParaRPr lang="ru-RU"/>
          </a:p>
        </p:txBody>
      </p:sp>
    </p:spTree>
    <p:extLst>
      <p:ext uri="{BB962C8B-B14F-4D97-AF65-F5344CB8AC3E}">
        <p14:creationId xmlns:p14="http://schemas.microsoft.com/office/powerpoint/2010/main" val="194775090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6444208" y="3068960"/>
            <a:ext cx="2654922" cy="4320480"/>
          </a:xfrm>
        </p:spPr>
        <p:txBody>
          <a:bodyPr>
            <a:normAutofit fontScale="70000" lnSpcReduction="20000"/>
          </a:bodyPr>
          <a:lstStyle/>
          <a:p>
            <a:pPr algn="ctr"/>
            <a:r>
              <a:rPr lang="ru-RU" sz="2400" b="1" dirty="0" smtClean="0"/>
              <a:t>Люди!</a:t>
            </a:r>
          </a:p>
          <a:p>
            <a:pPr algn="ctr"/>
            <a:r>
              <a:rPr lang="ru-RU" sz="2400" b="1" dirty="0" smtClean="0"/>
              <a:t>Пока сердца стучатся, помните!</a:t>
            </a:r>
          </a:p>
          <a:p>
            <a:pPr algn="ctr"/>
            <a:r>
              <a:rPr lang="ru-RU" sz="2400" b="1" dirty="0" smtClean="0"/>
              <a:t>Какою ценой завоевано счастье. </a:t>
            </a:r>
          </a:p>
          <a:p>
            <a:pPr algn="ctr"/>
            <a:r>
              <a:rPr lang="ru-RU" sz="2400" b="1" dirty="0" smtClean="0"/>
              <a:t>Пожалуйста, помните!</a:t>
            </a:r>
          </a:p>
          <a:p>
            <a:pPr algn="ctr"/>
            <a:r>
              <a:rPr lang="ru-RU" sz="2400" b="1" dirty="0" smtClean="0"/>
              <a:t>Песню свою отправляя в полет, помните!</a:t>
            </a:r>
          </a:p>
          <a:p>
            <a:pPr algn="ctr"/>
            <a:r>
              <a:rPr lang="ru-RU" sz="2400" b="1" dirty="0" smtClean="0"/>
              <a:t>О тех, кто уже никогда не споет. Помните!</a:t>
            </a:r>
          </a:p>
          <a:p>
            <a:pPr algn="ctr"/>
            <a:r>
              <a:rPr lang="ru-RU" sz="2400" b="1" dirty="0" smtClean="0"/>
              <a:t>Детям своим расскажите, чтобы запомнили!</a:t>
            </a:r>
          </a:p>
          <a:p>
            <a:pPr algn="ctr"/>
            <a:r>
              <a:rPr lang="ru-RU" sz="2400" b="1" dirty="0" smtClean="0"/>
              <a:t>Детям детей расскажите о них, чтобы тоже запомнили!</a:t>
            </a:r>
          </a:p>
          <a:p>
            <a:endParaRPr lang="ru-RU" b="1" dirty="0"/>
          </a:p>
        </p:txBody>
      </p:sp>
      <p:pic>
        <p:nvPicPr>
          <p:cNvPr id="29698" name="Picture 2" descr="C:\Users\pc\Desktop\Бессмертный полк\Новые  рамки\скрин2.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3528" y="2996952"/>
            <a:ext cx="5760640" cy="3550493"/>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1"/>
          <p:cNvSpPr>
            <a:spLocks noGrp="1"/>
          </p:cNvSpPr>
          <p:nvPr>
            <p:ph type="title"/>
          </p:nvPr>
        </p:nvSpPr>
        <p:spPr>
          <a:xfrm>
            <a:off x="1331640" y="1393082"/>
            <a:ext cx="8064896" cy="1328764"/>
          </a:xfrm>
        </p:spPr>
        <p:txBody>
          <a:bodyPr>
            <a:noAutofit/>
          </a:bodyPr>
          <a:lstStyle/>
          <a:p>
            <a:pPr algn="ctr"/>
            <a:r>
              <a:rPr lang="ru-RU" sz="3400" dirty="0" smtClean="0">
                <a:ln w="1905"/>
                <a:solidFill>
                  <a:srgbClr val="FF0000"/>
                </a:solidFill>
                <a:effectLst>
                  <a:outerShdw blurRad="50800" dist="38100" dir="13500000" algn="br" rotWithShape="0">
                    <a:prstClr val="black">
                      <a:alpha val="40000"/>
                    </a:prstClr>
                  </a:outerShdw>
                </a:effectLst>
              </a:rPr>
              <a:t>Виртуальная выставка Дома Простор</a:t>
            </a:r>
            <a:br>
              <a:rPr lang="ru-RU" sz="3400" dirty="0" smtClean="0">
                <a:ln w="1905"/>
                <a:solidFill>
                  <a:srgbClr val="FF0000"/>
                </a:solidFill>
                <a:effectLst>
                  <a:outerShdw blurRad="50800" dist="38100" dir="13500000" algn="br" rotWithShape="0">
                    <a:prstClr val="black">
                      <a:alpha val="40000"/>
                    </a:prstClr>
                  </a:outerShdw>
                </a:effectLst>
              </a:rPr>
            </a:br>
            <a:r>
              <a:rPr lang="ru-RU" sz="3400" dirty="0" smtClean="0">
                <a:ln w="1905"/>
                <a:solidFill>
                  <a:srgbClr val="FF0000"/>
                </a:solidFill>
                <a:effectLst>
                  <a:outerShdw blurRad="50800" dist="38100" dir="13500000" algn="br" rotWithShape="0">
                    <a:prstClr val="black">
                      <a:alpha val="40000"/>
                    </a:prstClr>
                  </a:outerShdw>
                </a:effectLst>
              </a:rPr>
              <a:t>«Родные лица ПОБЕДЫ»</a:t>
            </a:r>
            <a:endParaRPr lang="ru-RU" sz="3400" dirty="0">
              <a:ln w="1905"/>
              <a:solidFill>
                <a:srgbClr val="FF0000"/>
              </a:solidFill>
              <a:effectLst>
                <a:outerShdw blurRad="50800" dist="38100" dir="13500000" algn="br" rotWithShape="0">
                  <a:prstClr val="black">
                    <a:alpha val="40000"/>
                  </a:prstClr>
                </a:outerShdw>
              </a:effectLst>
            </a:endParaRPr>
          </a:p>
        </p:txBody>
      </p:sp>
    </p:spTree>
    <p:extLst>
      <p:ext uri="{BB962C8B-B14F-4D97-AF65-F5344CB8AC3E}">
        <p14:creationId xmlns:p14="http://schemas.microsoft.com/office/powerpoint/2010/main" val="13250392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7464"/>
            <a:ext cx="5184576" cy="4680520"/>
          </a:xfrm>
        </p:spPr>
        <p:txBody>
          <a:bodyPr>
            <a:normAutofit fontScale="92500" lnSpcReduction="20000"/>
          </a:bodyPr>
          <a:lstStyle/>
          <a:p>
            <a:r>
              <a:rPr lang="ru-RU" sz="2400" b="1" dirty="0" smtClean="0"/>
              <a:t>Ветеран Великой Отечественной войны. Служил шофёром всю войну , перевозил снаряды на  передовую фронта. Имеет орден и медали за боевые заслуги. Он живым вернулся с фронта и продолжал работать шофёром  и в  мирное  послевоенное время. </a:t>
            </a:r>
          </a:p>
          <a:p>
            <a:r>
              <a:rPr lang="ru-RU" sz="2400" b="1" dirty="0" smtClean="0"/>
              <a:t>И песня « Эх, дороги» - это о жизни моего  скромного боевого деда. Горжусь своим дедом!</a:t>
            </a:r>
          </a:p>
          <a:p>
            <a:r>
              <a:rPr lang="ru-RU" sz="2400" b="1" dirty="0" smtClean="0"/>
              <a:t>Очень скромный человек, который не любил вспоминать о войне, слишком много повидал. </a:t>
            </a:r>
          </a:p>
          <a:p>
            <a:pPr algn="r"/>
            <a:endParaRPr lang="ru-RU" sz="2400" b="1" dirty="0" smtClean="0"/>
          </a:p>
          <a:p>
            <a:pPr algn="r"/>
            <a:r>
              <a:rPr lang="ru-RU" sz="2400" b="1" dirty="0" smtClean="0"/>
              <a:t>Максимова В. М.</a:t>
            </a:r>
          </a:p>
          <a:p>
            <a:endParaRPr lang="ru-RU" b="1" dirty="0"/>
          </a:p>
        </p:txBody>
      </p:sp>
      <p:pic>
        <p:nvPicPr>
          <p:cNvPr id="1027" name="Picture 3" descr="C:\Users\pc\Desktop\Бессмертный полк\Новые  рамки\Абакумов.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1340768"/>
            <a:ext cx="3416086" cy="5125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614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7464"/>
            <a:ext cx="5040560" cy="4680520"/>
          </a:xfrm>
        </p:spPr>
        <p:txBody>
          <a:bodyPr>
            <a:normAutofit fontScale="92500" lnSpcReduction="10000"/>
          </a:bodyPr>
          <a:lstStyle/>
          <a:p>
            <a:r>
              <a:rPr lang="ru-RU" sz="2400" b="1" dirty="0" smtClean="0"/>
              <a:t>Призван был 07.10.1941 Бавлинским  РВК, Татарской АССР, </a:t>
            </a:r>
            <a:r>
              <a:rPr lang="ru-RU" sz="2400" b="1" dirty="0" err="1" smtClean="0"/>
              <a:t>Бавлинского</a:t>
            </a:r>
            <a:r>
              <a:rPr lang="ru-RU" sz="2400" b="1" dirty="0" smtClean="0"/>
              <a:t> р-на. Из Казанского военно-пересыльного пункта был направлен в школу собаководства к генерал-майору тов. </a:t>
            </a:r>
            <a:r>
              <a:rPr lang="ru-RU" sz="2400" b="1" dirty="0" err="1" smtClean="0"/>
              <a:t>Овченникову</a:t>
            </a:r>
            <a:r>
              <a:rPr lang="ru-RU" sz="2400" b="1" dirty="0" smtClean="0"/>
              <a:t>. </a:t>
            </a:r>
          </a:p>
          <a:p>
            <a:r>
              <a:rPr lang="ru-RU" sz="2400" b="1" dirty="0" smtClean="0"/>
              <a:t>Красноармеец Андреев служил в 1115 стрелковом полку 332 стрелковой дивизии.</a:t>
            </a:r>
          </a:p>
          <a:p>
            <a:r>
              <a:rPr lang="ru-RU" sz="2400" b="1" dirty="0" smtClean="0"/>
              <a:t>Был убит 17.09.1943 в Смоленской обл., </a:t>
            </a:r>
            <a:r>
              <a:rPr lang="ru-RU" sz="2400" b="1" dirty="0" err="1" smtClean="0"/>
              <a:t>Велижский</a:t>
            </a:r>
            <a:r>
              <a:rPr lang="ru-RU" sz="2400" b="1" dirty="0" smtClean="0"/>
              <a:t> р-н, д. </a:t>
            </a:r>
            <a:r>
              <a:rPr lang="ru-RU" sz="2400" b="1" dirty="0" err="1" smtClean="0"/>
              <a:t>Дадоны</a:t>
            </a:r>
            <a:r>
              <a:rPr lang="ru-RU" sz="2400" b="1" dirty="0" smtClean="0"/>
              <a:t>, 200 м. севернее д., в лесу</a:t>
            </a:r>
          </a:p>
          <a:p>
            <a:pPr algn="r"/>
            <a:endParaRPr lang="ru-RU" sz="2400" b="1" dirty="0" smtClean="0"/>
          </a:p>
          <a:p>
            <a:pPr algn="r"/>
            <a:r>
              <a:rPr lang="ru-RU" sz="2400" b="1" dirty="0" err="1" smtClean="0"/>
              <a:t>Ризванова</a:t>
            </a:r>
            <a:r>
              <a:rPr lang="ru-RU" sz="2400" b="1" dirty="0" smtClean="0"/>
              <a:t> Ю. А.</a:t>
            </a:r>
            <a:endParaRPr lang="ru-RU" b="1" dirty="0"/>
          </a:p>
        </p:txBody>
      </p:sp>
      <p:pic>
        <p:nvPicPr>
          <p:cNvPr id="2051" name="Picture 3" descr="C:\Users\pc\Desktop\Бессмертный полк\Новые  рамки\Андреев от Ризван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268760"/>
            <a:ext cx="3501187" cy="525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821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7464"/>
            <a:ext cx="5184576" cy="4680520"/>
          </a:xfrm>
        </p:spPr>
        <p:txBody>
          <a:bodyPr>
            <a:normAutofit fontScale="70000" lnSpcReduction="20000"/>
          </a:bodyPr>
          <a:lstStyle/>
          <a:p>
            <a:r>
              <a:rPr lang="ru-RU" sz="2400" b="1" dirty="0" smtClean="0"/>
              <a:t>Был призван </a:t>
            </a:r>
            <a:r>
              <a:rPr lang="ru-RU" sz="2400" b="1" dirty="0" err="1" smtClean="0"/>
              <a:t>Сотнурским</a:t>
            </a:r>
            <a:r>
              <a:rPr lang="ru-RU" sz="2400" b="1" dirty="0" smtClean="0"/>
              <a:t> РВК Марийской АССР в 18 учебный минометный полк в мае 1942 года. После обучения в июне 1942 года назначен в 87 гвардейский минометный полк 6 Армии Юго-Западного Фронта  шофером. Был награжден медалью «За боевые заслуги». В строке наградного списка записано, награждается: «Шофер управления гвардии красноармеец Беликов в период наступательных действий работая по доставке продовольствия полку. За этот период полк не имел ни одного случая перебоев в доставке продовольствия. Зимнее обмундирование было доставлено им также в срок».</a:t>
            </a:r>
          </a:p>
          <a:p>
            <a:r>
              <a:rPr lang="ru-RU" sz="2400" b="1" dirty="0" smtClean="0"/>
              <a:t>Также имеет медали: «За взятие Будапешта», «За освобождение Белграда», «За Победу над Германией».</a:t>
            </a:r>
          </a:p>
          <a:p>
            <a:r>
              <a:rPr lang="ru-RU" sz="2400" b="1" dirty="0" smtClean="0"/>
              <a:t>Был уволен в запас в мае 1946 года на основании Указа Президиума Верховного Совета СССР от 20.03.46 года. </a:t>
            </a:r>
          </a:p>
          <a:p>
            <a:pPr algn="r"/>
            <a:endParaRPr lang="ru-RU" sz="2400" b="1" dirty="0" smtClean="0"/>
          </a:p>
          <a:p>
            <a:pPr algn="r"/>
            <a:r>
              <a:rPr lang="ru-RU" sz="2400" b="1" dirty="0" smtClean="0"/>
              <a:t>Петрова Н.А.</a:t>
            </a:r>
          </a:p>
          <a:p>
            <a:endParaRPr lang="ru-RU" b="1" dirty="0"/>
          </a:p>
        </p:txBody>
      </p:sp>
      <p:pic>
        <p:nvPicPr>
          <p:cNvPr id="3074" name="Picture 2" descr="C:\Users\pc\Desktop\Бессмертный полк\Новые  рамки\Беликов.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268760"/>
            <a:ext cx="3456384" cy="5185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185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276872"/>
            <a:ext cx="5184576" cy="4680520"/>
          </a:xfrm>
        </p:spPr>
        <p:txBody>
          <a:bodyPr>
            <a:normAutofit fontScale="85000" lnSpcReduction="20000"/>
          </a:bodyPr>
          <a:lstStyle/>
          <a:p>
            <a:r>
              <a:rPr lang="ru-RU" sz="2400" b="1" dirty="0" smtClean="0"/>
              <a:t>Служил в рядах Красной армии в составе 369 Гвардейского Самоходного Артиллерийского Краснознаменного </a:t>
            </a:r>
            <a:r>
              <a:rPr lang="ru-RU" sz="2400" b="1" dirty="0" err="1" smtClean="0"/>
              <a:t>Люблинского</a:t>
            </a:r>
            <a:r>
              <a:rPr lang="ru-RU" sz="2400" b="1" dirty="0" smtClean="0"/>
              <a:t> полка в звании - гвардии младшего сержанта. Был заряжающим самоходно-артиллерийской установки (СУ - 85), на которой уничтожались вражеские танки, в том числе и Тигры.</a:t>
            </a:r>
          </a:p>
          <a:p>
            <a:r>
              <a:rPr lang="ru-RU" sz="2400" b="1" dirty="0" smtClean="0"/>
              <a:t>Полк  Павла Степановича одним из первых вошел в Берлин, но к сожалению, сам он не дожил до этого дня. 16 января 1945 года он сгорел в бронемашине в боях за Польшу.</a:t>
            </a:r>
          </a:p>
          <a:p>
            <a:r>
              <a:rPr lang="ru-RU" sz="2400" b="1" dirty="0" smtClean="0"/>
              <a:t>Захоронен в братской могиле города  </a:t>
            </a:r>
            <a:r>
              <a:rPr lang="ru-RU" sz="2400" b="1" dirty="0" err="1" smtClean="0"/>
              <a:t>Жерардув</a:t>
            </a:r>
            <a:r>
              <a:rPr lang="ru-RU" sz="2400" b="1" dirty="0" smtClean="0"/>
              <a:t> в Польше  на Восточной окраине.</a:t>
            </a:r>
          </a:p>
          <a:p>
            <a:pPr algn="r"/>
            <a:endParaRPr lang="ru-RU" sz="2400" b="1" dirty="0" smtClean="0"/>
          </a:p>
          <a:p>
            <a:pPr algn="r"/>
            <a:r>
              <a:rPr lang="ru-RU" sz="2400" b="1" dirty="0" err="1" smtClean="0"/>
              <a:t>Невмержицкая</a:t>
            </a:r>
            <a:r>
              <a:rPr lang="ru-RU" sz="2400" b="1" dirty="0" smtClean="0"/>
              <a:t> М. А. </a:t>
            </a:r>
          </a:p>
        </p:txBody>
      </p:sp>
      <p:pic>
        <p:nvPicPr>
          <p:cNvPr id="4098" name="Picture 2" descr="C:\Users\pc\Desktop\Бессмертный полк\Новые  рамки\Белотелов от Егошин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232736"/>
            <a:ext cx="3539009" cy="530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304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7464"/>
            <a:ext cx="5184576" cy="4680520"/>
          </a:xfrm>
        </p:spPr>
        <p:txBody>
          <a:bodyPr>
            <a:normAutofit fontScale="92500" lnSpcReduction="20000"/>
          </a:bodyPr>
          <a:lstStyle/>
          <a:p>
            <a:r>
              <a:rPr lang="ru-RU" sz="2400" b="1" dirty="0" smtClean="0"/>
              <a:t>Был призван Бауманским РВК, Татарская АССР, г. Казань, </a:t>
            </a:r>
            <a:r>
              <a:rPr lang="ru-RU" sz="2400" b="1" dirty="0" err="1" smtClean="0"/>
              <a:t>Бауманский</a:t>
            </a:r>
            <a:r>
              <a:rPr lang="ru-RU" sz="2400" b="1" dirty="0" smtClean="0"/>
              <a:t> р-н 03.09.1941.</a:t>
            </a:r>
          </a:p>
          <a:p>
            <a:r>
              <a:rPr lang="ru-RU" sz="2400" b="1" dirty="0" smtClean="0"/>
              <a:t>Служил в 19-й гвардейской воздушно стрелковой дивизии и в 10й гвардейской воздушно-десантной дивизии. </a:t>
            </a:r>
          </a:p>
          <a:p>
            <a:r>
              <a:rPr lang="ru-RU" sz="2400" b="1" dirty="0" smtClean="0"/>
              <a:t>Был ранен и скончался от ран 3.02. 1944 в 3 МСБ 10 </a:t>
            </a:r>
            <a:r>
              <a:rPr lang="ru-RU" sz="2400" b="1" dirty="0" err="1" smtClean="0"/>
              <a:t>гв</a:t>
            </a:r>
            <a:r>
              <a:rPr lang="ru-RU" sz="2400" b="1" dirty="0" smtClean="0"/>
              <a:t>. ВДД 3 МСБ 10 </a:t>
            </a:r>
            <a:r>
              <a:rPr lang="ru-RU" sz="2400" b="1" dirty="0" err="1" smtClean="0"/>
              <a:t>гв</a:t>
            </a:r>
            <a:r>
              <a:rPr lang="ru-RU" sz="2400" b="1" dirty="0" smtClean="0"/>
              <a:t>. ВДД в Украинской  ССР, Днепропетровской </a:t>
            </a:r>
            <a:r>
              <a:rPr lang="ru-RU" sz="2400" b="1" dirty="0" err="1" smtClean="0"/>
              <a:t>обл</a:t>
            </a:r>
            <a:r>
              <a:rPr lang="ru-RU" sz="2400" b="1" dirty="0" smtClean="0"/>
              <a:t>, Криворожский р-н, руд. Первомайский, ул. Шевченко, д. 2, около.</a:t>
            </a:r>
          </a:p>
          <a:p>
            <a:pPr algn="r"/>
            <a:endParaRPr lang="ru-RU" sz="2400" b="1" dirty="0" smtClean="0"/>
          </a:p>
          <a:p>
            <a:pPr algn="r"/>
            <a:r>
              <a:rPr lang="ru-RU" sz="2400" b="1" dirty="0" err="1" smtClean="0"/>
              <a:t>Бродерецкая</a:t>
            </a:r>
            <a:r>
              <a:rPr lang="ru-RU" sz="2400" b="1" dirty="0" smtClean="0"/>
              <a:t> И. И.</a:t>
            </a:r>
          </a:p>
          <a:p>
            <a:endParaRPr lang="ru-RU" b="1" dirty="0"/>
          </a:p>
        </p:txBody>
      </p:sp>
      <p:pic>
        <p:nvPicPr>
          <p:cNvPr id="5122" name="Picture 2" descr="C:\Users\pc\Desktop\Бессмертный полк\Новые  рамки\Бродерецки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268760"/>
            <a:ext cx="3560827" cy="534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35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50493"/>
            <a:ext cx="5400600" cy="5037176"/>
          </a:xfrm>
        </p:spPr>
        <p:txBody>
          <a:bodyPr>
            <a:normAutofit fontScale="77500" lnSpcReduction="20000"/>
          </a:bodyPr>
          <a:lstStyle/>
          <a:p>
            <a:r>
              <a:rPr lang="ru-RU" sz="2400" b="1" dirty="0" smtClean="0"/>
              <a:t>Поэт, журналист  Шамиль </a:t>
            </a:r>
            <a:r>
              <a:rPr lang="ru-RU" sz="2400" b="1" dirty="0" err="1" smtClean="0"/>
              <a:t>Гарай</a:t>
            </a:r>
            <a:r>
              <a:rPr lang="ru-RU" sz="2400" b="1" dirty="0" smtClean="0"/>
              <a:t> был призван  на фронт 26 июня 1941 года, служил старшим сержантом, связистом в 190 стрелковым полку, 5 стрелковой дивизии, 11 армии, сражается на передовой фронта. Во время боев под Москвой он пишет стихотворение «Враг будет разбит». В одной из атак попал в плен под г. Великие Луки, пытался бежать, испытал все ужасы войны, голод, холод. Его здоровье было подорвано и он попадает в госпиталь. Гареев Ш. М. умер 22 марта 1946 года и похоронен в городе </a:t>
            </a:r>
            <a:r>
              <a:rPr lang="ru-RU" sz="2400" b="1" dirty="0" err="1" smtClean="0"/>
              <a:t>Гливице</a:t>
            </a:r>
            <a:r>
              <a:rPr lang="ru-RU" sz="2400" b="1" dirty="0" smtClean="0"/>
              <a:t> (Польша) на Красноармейском кладбище. Его имя внесено в книгу «Память» Польши и Республики Татарстан, в «Антологию татарской детской поэзии», в «Татарский энциклопедический словарь». На основе его архива создан музей детской литературы в Доме детского и юношеского туризма и экскурсий «Простор» Ново-Савиновского района.</a:t>
            </a:r>
          </a:p>
          <a:p>
            <a:pPr algn="r"/>
            <a:r>
              <a:rPr lang="ru-RU" sz="2400" b="1" dirty="0" err="1" smtClean="0"/>
              <a:t>Салимова</a:t>
            </a:r>
            <a:r>
              <a:rPr lang="ru-RU" sz="2400" b="1" dirty="0" smtClean="0"/>
              <a:t> Ф. Б.</a:t>
            </a:r>
          </a:p>
          <a:p>
            <a:endParaRPr lang="ru-RU" b="1" dirty="0"/>
          </a:p>
        </p:txBody>
      </p:sp>
      <p:pic>
        <p:nvPicPr>
          <p:cNvPr id="6146" name="Picture 2" descr="C:\Users\pc\Desktop\Бессмертный полк\Новые  рамки\Гараев от Салим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1340768"/>
            <a:ext cx="3407745"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917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7464"/>
            <a:ext cx="5184576" cy="4680520"/>
          </a:xfrm>
        </p:spPr>
        <p:txBody>
          <a:bodyPr>
            <a:normAutofit/>
          </a:bodyPr>
          <a:lstStyle/>
          <a:p>
            <a:r>
              <a:rPr lang="ru-RU" sz="2400" b="1" dirty="0" smtClean="0"/>
              <a:t>В годы войны Раиса </a:t>
            </a:r>
            <a:r>
              <a:rPr lang="ru-RU" sz="2400" b="1" dirty="0" err="1" smtClean="0"/>
              <a:t>Мухаметгалеевна</a:t>
            </a:r>
            <a:r>
              <a:rPr lang="ru-RU" sz="2400" b="1" dirty="0" smtClean="0"/>
              <a:t> работала на </a:t>
            </a:r>
            <a:r>
              <a:rPr lang="ru-RU" sz="2400" b="1" dirty="0" err="1" smtClean="0"/>
              <a:t>жиркомбинате</a:t>
            </a:r>
            <a:r>
              <a:rPr lang="ru-RU" sz="2400" b="1" dirty="0" smtClean="0"/>
              <a:t> им. </a:t>
            </a:r>
            <a:r>
              <a:rPr lang="ru-RU" sz="2400" b="1" dirty="0" err="1" smtClean="0"/>
              <a:t>Вахитова</a:t>
            </a:r>
            <a:r>
              <a:rPr lang="ru-RU" sz="2400" b="1" dirty="0" smtClean="0"/>
              <a:t> и за свой добросовестный труд была награждена медалью «50 лет Победы в Великой Отечественной войне 1941-1945 </a:t>
            </a:r>
            <a:r>
              <a:rPr lang="ru-RU" sz="2400" b="1" dirty="0" err="1" smtClean="0"/>
              <a:t>г.г</a:t>
            </a:r>
            <a:r>
              <a:rPr lang="ru-RU" sz="2400" b="1" dirty="0" smtClean="0"/>
              <a:t>.» и медалью  «За доблестный труд в ознаменовании 100-летия со дня рождения В. И. Ленина»</a:t>
            </a:r>
          </a:p>
          <a:p>
            <a:pPr algn="r"/>
            <a:r>
              <a:rPr lang="ru-RU" sz="2400" b="1" dirty="0" err="1" smtClean="0"/>
              <a:t>Салимова</a:t>
            </a:r>
            <a:r>
              <a:rPr lang="ru-RU" sz="2400" b="1" dirty="0" smtClean="0"/>
              <a:t> Ф. Б..</a:t>
            </a:r>
          </a:p>
          <a:p>
            <a:endParaRPr lang="ru-RU" b="1" dirty="0"/>
          </a:p>
        </p:txBody>
      </p:sp>
      <p:pic>
        <p:nvPicPr>
          <p:cNvPr id="7170" name="Picture 2" descr="C:\Users\pc\Desktop\Бессмертный полк\Новые  рамки\Гареева от Салим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268760"/>
            <a:ext cx="3429652" cy="5145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088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323528" y="2420888"/>
            <a:ext cx="4752528" cy="4666781"/>
          </a:xfrm>
        </p:spPr>
        <p:txBody>
          <a:bodyPr>
            <a:normAutofit/>
          </a:bodyPr>
          <a:lstStyle/>
          <a:p>
            <a:r>
              <a:rPr lang="ru-RU" sz="2400" b="1" dirty="0" err="1" smtClean="0"/>
              <a:t>Еникеев</a:t>
            </a:r>
            <a:r>
              <a:rPr lang="ru-RU" sz="2400" b="1" dirty="0" smtClean="0"/>
              <a:t> </a:t>
            </a:r>
            <a:r>
              <a:rPr lang="ru-RU" sz="2400" b="1" dirty="0" err="1" smtClean="0"/>
              <a:t>Абрар</a:t>
            </a:r>
            <a:r>
              <a:rPr lang="ru-RU" sz="2400" b="1" dirty="0" smtClean="0"/>
              <a:t> </a:t>
            </a:r>
            <a:r>
              <a:rPr lang="ru-RU" sz="2400" b="1" dirty="0" err="1" smtClean="0"/>
              <a:t>Шаймарданович</a:t>
            </a:r>
            <a:r>
              <a:rPr lang="ru-RU" sz="2400" b="1" dirty="0" smtClean="0"/>
              <a:t> родился в 1923 году в Казахской ССР, в г. Гурьеве. Призван  был </a:t>
            </a:r>
            <a:r>
              <a:rPr lang="ru-RU" sz="2400" b="1" dirty="0" err="1" smtClean="0"/>
              <a:t>Дубъязским</a:t>
            </a:r>
            <a:r>
              <a:rPr lang="ru-RU" sz="2400" b="1" dirty="0" smtClean="0"/>
              <a:t> РВК, Татарской АССР красноармейцем. Служил танкистом, член ВЛКСМ, пропал без вести в звании сержанта в июле 1945 года.  </a:t>
            </a:r>
          </a:p>
          <a:p>
            <a:endParaRPr lang="ru-RU" sz="2400" b="1" dirty="0"/>
          </a:p>
          <a:p>
            <a:pPr algn="r"/>
            <a:r>
              <a:rPr lang="ru-RU" sz="2400" b="1" dirty="0" smtClean="0"/>
              <a:t>Аксанова Н. А.</a:t>
            </a:r>
          </a:p>
          <a:p>
            <a:endParaRPr lang="ru-RU" b="1" dirty="0"/>
          </a:p>
        </p:txBody>
      </p:sp>
      <p:pic>
        <p:nvPicPr>
          <p:cNvPr id="8194" name="Picture 2" descr="C:\Users\pc\Desktop\Бессмертный полк\Новые  рамки\Еникеев Абрар от Аксановой.jpe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484784"/>
            <a:ext cx="3381657" cy="507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555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323528" y="2057464"/>
            <a:ext cx="4752528" cy="4666781"/>
          </a:xfrm>
        </p:spPr>
        <p:txBody>
          <a:bodyPr>
            <a:normAutofit fontScale="92500"/>
          </a:bodyPr>
          <a:lstStyle/>
          <a:p>
            <a:r>
              <a:rPr lang="ru-RU" sz="2400" b="1" dirty="0" err="1" smtClean="0"/>
              <a:t>Еникеев</a:t>
            </a:r>
            <a:r>
              <a:rPr lang="ru-RU" sz="2400" b="1" dirty="0" smtClean="0"/>
              <a:t> </a:t>
            </a:r>
            <a:r>
              <a:rPr lang="ru-RU" sz="2400" b="1" dirty="0" err="1" smtClean="0"/>
              <a:t>Харис</a:t>
            </a:r>
            <a:r>
              <a:rPr lang="ru-RU" sz="2400" b="1" dirty="0" smtClean="0"/>
              <a:t> во время Великой Отечественной войны работал председателем </a:t>
            </a:r>
            <a:r>
              <a:rPr lang="ru-RU" sz="2400" b="1" dirty="0" err="1" smtClean="0"/>
              <a:t>Дубъязского</a:t>
            </a:r>
            <a:r>
              <a:rPr lang="ru-RU" sz="2400" b="1" dirty="0" smtClean="0"/>
              <a:t> сельского совета. Тяжелые условия жизни, ненормированный рабочий день, героический труд сельских </a:t>
            </a:r>
            <a:r>
              <a:rPr lang="ru-RU" sz="2400" b="1" dirty="0" err="1" smtClean="0"/>
              <a:t>труженников</a:t>
            </a:r>
            <a:r>
              <a:rPr lang="ru-RU" sz="2400" b="1" dirty="0" smtClean="0"/>
              <a:t> способствовали победе над врагом. В июле 1945 года </a:t>
            </a:r>
            <a:r>
              <a:rPr lang="ru-RU" sz="2400" b="1" dirty="0" err="1" smtClean="0"/>
              <a:t>Еникеев</a:t>
            </a:r>
            <a:r>
              <a:rPr lang="ru-RU" sz="2400" b="1" dirty="0" smtClean="0"/>
              <a:t> </a:t>
            </a:r>
            <a:r>
              <a:rPr lang="ru-RU" sz="2400" b="1" dirty="0" err="1" smtClean="0"/>
              <a:t>Харис</a:t>
            </a:r>
            <a:r>
              <a:rPr lang="ru-RU" sz="2400" b="1" dirty="0" smtClean="0"/>
              <a:t> получил извещение о пропавшем без вести сыне </a:t>
            </a:r>
            <a:r>
              <a:rPr lang="ru-RU" sz="2400" b="1" dirty="0" err="1" smtClean="0"/>
              <a:t>Еникееве</a:t>
            </a:r>
            <a:r>
              <a:rPr lang="ru-RU" sz="2400" b="1" dirty="0" smtClean="0"/>
              <a:t> </a:t>
            </a:r>
            <a:r>
              <a:rPr lang="ru-RU" sz="2400" b="1" dirty="0" err="1" smtClean="0"/>
              <a:t>Абраре</a:t>
            </a:r>
            <a:r>
              <a:rPr lang="ru-RU" sz="2400" b="1" dirty="0" smtClean="0"/>
              <a:t> </a:t>
            </a:r>
            <a:r>
              <a:rPr lang="ru-RU" sz="2400" b="1" dirty="0" err="1" smtClean="0"/>
              <a:t>Шаймардановиче</a:t>
            </a:r>
            <a:r>
              <a:rPr lang="ru-RU" sz="2400" b="1" dirty="0" smtClean="0"/>
              <a:t>. </a:t>
            </a:r>
          </a:p>
          <a:p>
            <a:endParaRPr lang="ru-RU" sz="2400" b="1" dirty="0"/>
          </a:p>
          <a:p>
            <a:pPr algn="r"/>
            <a:r>
              <a:rPr lang="ru-RU" sz="2400" b="1" dirty="0" smtClean="0"/>
              <a:t>Аксанова Н. А.</a:t>
            </a:r>
          </a:p>
          <a:p>
            <a:endParaRPr lang="ru-RU" b="1" dirty="0"/>
          </a:p>
        </p:txBody>
      </p:sp>
      <p:pic>
        <p:nvPicPr>
          <p:cNvPr id="9219" name="Picture 3" descr="C:\Users\pc\Desktop\Бессмертный полк\Новые  рамки\Еникеев от Аксан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232776"/>
            <a:ext cx="3562517" cy="5342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843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0587"/>
            <a:ext cx="5184576" cy="4807413"/>
          </a:xfrm>
        </p:spPr>
        <p:txBody>
          <a:bodyPr>
            <a:normAutofit fontScale="77500" lnSpcReduction="20000"/>
          </a:bodyPr>
          <a:lstStyle/>
          <a:p>
            <a:r>
              <a:rPr lang="ru-RU" sz="2400" b="1" dirty="0" smtClean="0"/>
              <a:t>Труженик тыла и ветеран труда во время Великой Отечественной войны работала на самых тяжелых работах в колхозе, была передовой дояркой, членом правления колхоза.</a:t>
            </a:r>
          </a:p>
          <a:p>
            <a:r>
              <a:rPr lang="ru-RU" sz="2400" b="1" dirty="0" smtClean="0"/>
              <a:t>В послевоенное время </a:t>
            </a:r>
            <a:r>
              <a:rPr lang="ru-RU" sz="2400" b="1" dirty="0" err="1" smtClean="0"/>
              <a:t>Сакина</a:t>
            </a:r>
            <a:r>
              <a:rPr lang="ru-RU" sz="2400" b="1" dirty="0" smtClean="0"/>
              <a:t> </a:t>
            </a:r>
            <a:r>
              <a:rPr lang="ru-RU" sz="2400" b="1" dirty="0" err="1" smtClean="0"/>
              <a:t>Закировна</a:t>
            </a:r>
            <a:r>
              <a:rPr lang="ru-RU" sz="2400" b="1" dirty="0" smtClean="0"/>
              <a:t> была избрана депутатом сельского Совета, участвовала в сельской художественной самодеятельности.</a:t>
            </a:r>
          </a:p>
          <a:p>
            <a:r>
              <a:rPr lang="ru-RU" sz="2400" b="1" dirty="0" smtClean="0"/>
              <a:t>Имеет награды: «За доблестный труд в ВОВ 1941-1945 гг.»; « 50 лет Победы в ВОВ 1941-1945 гг.»; «55 лет Победы в ВОВ 1941-1945 гг.»; «60 лет Победы в ВОВ 1941-1945 гг.»; «65 лет Победы в ВОВ 1941-1945 гг.»; «70 лет Победы Великой Отечественной Войне 1941-1945 гг.»; «За доблестный труд в ознаменование 100-летия со дня Рождения </a:t>
            </a:r>
            <a:r>
              <a:rPr lang="ru-RU" sz="2400" b="1" dirty="0" err="1" smtClean="0"/>
              <a:t>В.И.Ленина</a:t>
            </a:r>
            <a:r>
              <a:rPr lang="ru-RU" sz="2400" b="1" dirty="0" smtClean="0"/>
              <a:t>».</a:t>
            </a:r>
          </a:p>
          <a:p>
            <a:endParaRPr lang="ru-RU" sz="2400" b="1" dirty="0"/>
          </a:p>
          <a:p>
            <a:pPr algn="r"/>
            <a:r>
              <a:rPr lang="ru-RU" sz="2400" b="1" dirty="0" smtClean="0"/>
              <a:t>Закиров А. М.</a:t>
            </a:r>
          </a:p>
          <a:p>
            <a:endParaRPr lang="ru-RU" b="1" dirty="0"/>
          </a:p>
        </p:txBody>
      </p:sp>
      <p:pic>
        <p:nvPicPr>
          <p:cNvPr id="10242" name="Picture 2" descr="C:\Users\pc\Desktop\Бессмертный полк\Новые  рамки\Закиров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268760"/>
            <a:ext cx="3525645" cy="528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697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050587"/>
            <a:ext cx="5184576" cy="4807413"/>
          </a:xfrm>
        </p:spPr>
        <p:txBody>
          <a:bodyPr>
            <a:normAutofit fontScale="62500" lnSpcReduction="20000"/>
          </a:bodyPr>
          <a:lstStyle/>
          <a:p>
            <a:r>
              <a:rPr lang="ru-RU" sz="2400" b="1" dirty="0" smtClean="0"/>
              <a:t>23 июня 1941 Володарским РВК был призван в ряды Красной Армии и зачислен в 1-ую роту 9 отдельного железнодорожного батальона. </a:t>
            </a:r>
          </a:p>
          <a:p>
            <a:r>
              <a:rPr lang="ru-RU" sz="2400" b="1" dirty="0" smtClean="0"/>
              <a:t>Он не только участвовал в оборонительных и наступательных боевых действиях, но и восстанавливал железные дороги и подвижные составы.  </a:t>
            </a:r>
          </a:p>
          <a:p>
            <a:r>
              <a:rPr lang="ru-RU" sz="2400" b="1" dirty="0" smtClean="0"/>
              <a:t>В октябре 1942 года ему был вручён значок «Ударнику Сталинского призыва», учрежденный Народным комиссариатом путей сообщения СССР совместно с ЦК профсоюза железнодорожного транспорта, а в феврале 1944 года за образцовое выполнение заданий командования по восстановлению железных дорог был награждён нагрудным знаком «Отличник железно дорожных войск». </a:t>
            </a:r>
          </a:p>
          <a:p>
            <a:r>
              <a:rPr lang="ru-RU" sz="2400" b="1" dirty="0" smtClean="0"/>
              <a:t>После капитуляции фашистской Германии 1-ый железнодорожный восстановительный батальон был переброшен на Дальний Восток, где шли военные действия против </a:t>
            </a:r>
            <a:r>
              <a:rPr lang="ru-RU" sz="2400" b="1" dirty="0" err="1" smtClean="0"/>
              <a:t>квантунской</a:t>
            </a:r>
            <a:r>
              <a:rPr lang="ru-RU" sz="2400" b="1" dirty="0" smtClean="0"/>
              <a:t> армии Японии. С фронта </a:t>
            </a:r>
            <a:r>
              <a:rPr lang="ru-RU" sz="2400" b="1" dirty="0" err="1" smtClean="0"/>
              <a:t>Залялтдинов</a:t>
            </a:r>
            <a:r>
              <a:rPr lang="ru-RU" sz="2400" b="1" dirty="0" smtClean="0"/>
              <a:t> вернулся в канун нового, 1947 года с боевыми медалями «За оборону Ленинграда», «За победу над Германией в Великой Отечественной войне 1941-1945 гг.», «За победу над Японией».</a:t>
            </a:r>
          </a:p>
          <a:p>
            <a:pPr algn="r"/>
            <a:r>
              <a:rPr lang="ru-RU" sz="2400" b="1" dirty="0" err="1" smtClean="0"/>
              <a:t>Низамова</a:t>
            </a:r>
            <a:r>
              <a:rPr lang="ru-RU" sz="2400" b="1" dirty="0" smtClean="0"/>
              <a:t> </a:t>
            </a:r>
            <a:r>
              <a:rPr lang="ru-RU" sz="2400" b="1" dirty="0" smtClean="0"/>
              <a:t>Л.Г. </a:t>
            </a:r>
            <a:endParaRPr lang="ru-RU" sz="2400" b="1" dirty="0" smtClean="0"/>
          </a:p>
          <a:p>
            <a:endParaRPr lang="ru-RU" b="1" dirty="0"/>
          </a:p>
        </p:txBody>
      </p:sp>
      <p:pic>
        <p:nvPicPr>
          <p:cNvPr id="11266" name="Picture 2" descr="C:\Users\pc\Desktop\Бессмертный полк\Новые  рамки\Залялтдинов от Низам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268760"/>
            <a:ext cx="3528392" cy="5291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947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251520" y="2204864"/>
            <a:ext cx="4752528" cy="4437112"/>
          </a:xfrm>
        </p:spPr>
        <p:txBody>
          <a:bodyPr>
            <a:normAutofit lnSpcReduction="10000"/>
          </a:bodyPr>
          <a:lstStyle/>
          <a:p>
            <a:r>
              <a:rPr lang="ru-RU" sz="2400" b="1" dirty="0" err="1" smtClean="0"/>
              <a:t>Зиннурова</a:t>
            </a:r>
            <a:r>
              <a:rPr lang="ru-RU" sz="2400" b="1" dirty="0" smtClean="0"/>
              <a:t> </a:t>
            </a:r>
            <a:r>
              <a:rPr lang="ru-RU" sz="2400" b="1" dirty="0" err="1" smtClean="0"/>
              <a:t>Карима</a:t>
            </a:r>
            <a:r>
              <a:rPr lang="ru-RU" sz="2400" b="1" dirty="0" smtClean="0"/>
              <a:t> –Ветеран труда, она всю жизнь работала наборщицей в редакции районной газеты «Коммуна».</a:t>
            </a:r>
          </a:p>
          <a:p>
            <a:r>
              <a:rPr lang="ru-RU" sz="2400" b="1" dirty="0" err="1" smtClean="0"/>
              <a:t>Карима</a:t>
            </a:r>
            <a:r>
              <a:rPr lang="ru-RU" sz="2400" b="1" dirty="0" smtClean="0"/>
              <a:t> </a:t>
            </a:r>
            <a:r>
              <a:rPr lang="ru-RU" sz="2400" b="1" dirty="0" err="1" smtClean="0"/>
              <a:t>Зиннуровна</a:t>
            </a:r>
            <a:r>
              <a:rPr lang="ru-RU" sz="2400" b="1" dirty="0" smtClean="0"/>
              <a:t> награждена медалью «За доблестный труд в Великой Отечественной войне 1941-1945 гг.», юбилейными медалями в честь Победы и многочисленными грамотами.</a:t>
            </a:r>
          </a:p>
          <a:p>
            <a:endParaRPr lang="ru-RU" sz="2400" b="1" dirty="0" smtClean="0"/>
          </a:p>
          <a:p>
            <a:pPr algn="r"/>
            <a:r>
              <a:rPr lang="ru-RU" sz="2400" b="1" dirty="0" smtClean="0"/>
              <a:t>Закиров А. М. </a:t>
            </a:r>
          </a:p>
          <a:p>
            <a:endParaRPr lang="ru-RU" b="1" dirty="0"/>
          </a:p>
        </p:txBody>
      </p:sp>
      <p:pic>
        <p:nvPicPr>
          <p:cNvPr id="12290" name="Picture 2" descr="C:\Users\pc\Desktop\Бессмертный полк\Новые  рамки\Зиннурова от Закиров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125810"/>
            <a:ext cx="3621638" cy="543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421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5434" y="1916832"/>
            <a:ext cx="5492670" cy="5157192"/>
          </a:xfrm>
        </p:spPr>
        <p:txBody>
          <a:bodyPr>
            <a:normAutofit fontScale="70000" lnSpcReduction="20000"/>
          </a:bodyPr>
          <a:lstStyle/>
          <a:p>
            <a:r>
              <a:rPr lang="ru-RU" sz="2400" b="1" dirty="0" smtClean="0"/>
              <a:t>Ушел на фронт в конце ноября 1941 года. Он воевал в 669 артиллерийском полку в 228 стрелковой дивизии и дошел до Румынии. Победа застала его уже дома. В декабре 1944 года он был откомиссован по ранению, которое получил во время боевых действий. Виктор Максимович несколько раз был контужен, дважды серьезно ранен и лежал в госпитале.</a:t>
            </a:r>
          </a:p>
          <a:p>
            <a:r>
              <a:rPr lang="ru-RU" sz="2400" b="1" dirty="0" smtClean="0"/>
              <a:t>В артиллерии была конная тяга. Когда фашисты пошли в наступление, то </a:t>
            </a:r>
            <a:r>
              <a:rPr lang="ru-RU" sz="2400" b="1" dirty="0" err="1" smtClean="0"/>
              <a:t>Илюткин</a:t>
            </a:r>
            <a:r>
              <a:rPr lang="ru-RU" sz="2400" b="1" dirty="0" smtClean="0"/>
              <a:t> Виктор Максимович оказался на территории врага. Он лег среди подбитых лошадей, и немцы прошли по нему, думая, что он мертв. Вскоре наши войска перешли в наступление, и дед смог присоединиться к ним.</a:t>
            </a:r>
          </a:p>
          <a:p>
            <a:r>
              <a:rPr lang="ru-RU" sz="2400" b="1" dirty="0" smtClean="0"/>
              <a:t>После войны он был председателем колхоза, бухгалтером, трактористом.</a:t>
            </a:r>
          </a:p>
          <a:p>
            <a:r>
              <a:rPr lang="ru-RU" sz="2400" b="1" dirty="0" smtClean="0"/>
              <a:t>Контузии отзывались частыми головными болями, и в 1956 году 10 мая он умер от кровоизлияния в мозг. </a:t>
            </a:r>
          </a:p>
          <a:p>
            <a:r>
              <a:rPr lang="ru-RU" sz="2400" b="1" dirty="0" smtClean="0"/>
              <a:t>За подвиги в годы Великой Отечественной войны мой дед был награжден медалью «За отвагу», Орденом Славы 3 степени.</a:t>
            </a:r>
          </a:p>
          <a:p>
            <a:endParaRPr lang="ru-RU" sz="2400" b="1" dirty="0" smtClean="0"/>
          </a:p>
          <a:p>
            <a:pPr algn="r"/>
            <a:r>
              <a:rPr lang="ru-RU" sz="2400" b="1" dirty="0" err="1" smtClean="0"/>
              <a:t>Илюткина</a:t>
            </a:r>
            <a:r>
              <a:rPr lang="ru-RU" sz="2400" b="1" dirty="0" smtClean="0"/>
              <a:t> </a:t>
            </a:r>
            <a:r>
              <a:rPr lang="ru-RU" sz="2400" b="1" dirty="0" smtClean="0"/>
              <a:t>С.В.</a:t>
            </a:r>
            <a:endParaRPr lang="ru-RU" sz="2400" b="1" dirty="0" smtClean="0"/>
          </a:p>
          <a:p>
            <a:endParaRPr lang="ru-RU" b="1" dirty="0"/>
          </a:p>
        </p:txBody>
      </p:sp>
      <p:pic>
        <p:nvPicPr>
          <p:cNvPr id="13314" name="Picture 2" descr="C:\Users\pc\Desktop\Бессмертный полк\Новые  рамки\Илюткин.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1268760"/>
            <a:ext cx="3464660" cy="5197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466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770658" y="2091412"/>
            <a:ext cx="4248472" cy="4509120"/>
          </a:xfrm>
        </p:spPr>
        <p:txBody>
          <a:bodyPr>
            <a:normAutofit fontScale="92500" lnSpcReduction="10000"/>
          </a:bodyPr>
          <a:lstStyle/>
          <a:p>
            <a:r>
              <a:rPr lang="ru-RU" sz="2400" b="1" dirty="0" smtClean="0"/>
              <a:t>Родился в ТАССР в Арском районе в д. </a:t>
            </a:r>
            <a:r>
              <a:rPr lang="ru-RU" sz="2400" b="1" dirty="0" err="1" smtClean="0"/>
              <a:t>Шека</a:t>
            </a:r>
            <a:r>
              <a:rPr lang="ru-RU" sz="2400" b="1" dirty="0" smtClean="0"/>
              <a:t>.</a:t>
            </a:r>
          </a:p>
          <a:p>
            <a:r>
              <a:rPr lang="ru-RU" sz="2400" b="1" dirty="0" smtClean="0"/>
              <a:t>Красноармеец 576 стрелкового полка, выбыл с места службы 13.07.1942, умер от ран 18.07.1942</a:t>
            </a:r>
          </a:p>
          <a:p>
            <a:r>
              <a:rPr lang="ru-RU" sz="2400" b="1" dirty="0" smtClean="0"/>
              <a:t>Похоронен Сталинградская обл., </a:t>
            </a:r>
            <a:r>
              <a:rPr lang="ru-RU" sz="2400" b="1" dirty="0" err="1" smtClean="0"/>
              <a:t>Дубовский</a:t>
            </a:r>
            <a:r>
              <a:rPr lang="ru-RU" sz="2400" b="1" dirty="0" smtClean="0"/>
              <a:t> р-он, д. Садки, кв.52,56, СТФ, западнее, 1 км</a:t>
            </a:r>
          </a:p>
          <a:p>
            <a:r>
              <a:rPr lang="ru-RU" sz="2400" b="1" dirty="0" smtClean="0"/>
              <a:t>Награжден Орденом Отечественной войны 1 степени.</a:t>
            </a:r>
          </a:p>
          <a:p>
            <a:endParaRPr lang="ru-RU" sz="2400" b="1" dirty="0" smtClean="0"/>
          </a:p>
          <a:p>
            <a:pPr algn="r"/>
            <a:r>
              <a:rPr lang="ru-RU" sz="2400" b="1" dirty="0" err="1" smtClean="0"/>
              <a:t>Фазлиев</a:t>
            </a:r>
            <a:r>
              <a:rPr lang="ru-RU" sz="2400" b="1" dirty="0" smtClean="0"/>
              <a:t> Р. М.</a:t>
            </a:r>
            <a:endParaRPr lang="ru-RU" b="1" dirty="0"/>
          </a:p>
        </p:txBody>
      </p:sp>
      <p:pic>
        <p:nvPicPr>
          <p:cNvPr id="14338" name="Picture 2" descr="C:\Users\pc\Desktop\Бессмертный полк\Новые  рамки\Каримов от Фазлиев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268760"/>
            <a:ext cx="3455741"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29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770658" y="2091412"/>
            <a:ext cx="4248472" cy="4509120"/>
          </a:xfrm>
        </p:spPr>
        <p:txBody>
          <a:bodyPr>
            <a:normAutofit fontScale="92500"/>
          </a:bodyPr>
          <a:lstStyle/>
          <a:p>
            <a:r>
              <a:rPr lang="ru-RU" sz="2400" b="1" dirty="0" smtClean="0"/>
              <a:t>Родился примерно в 1905 г в селе Никольское </a:t>
            </a:r>
            <a:r>
              <a:rPr lang="ru-RU" sz="2400" b="1" dirty="0" err="1" smtClean="0"/>
              <a:t>Зеленодольского</a:t>
            </a:r>
            <a:r>
              <a:rPr lang="ru-RU" sz="2400" b="1" dirty="0" smtClean="0"/>
              <a:t> р-на. Ушел на фронт в сентябре 1941 года.</a:t>
            </a:r>
          </a:p>
          <a:p>
            <a:r>
              <a:rPr lang="ru-RU" sz="2400" b="1" dirty="0" smtClean="0"/>
              <a:t>Председатель райисполкома. Призывался  на фронт из с. Дубьязы. Служил в политотделе. Погиб в 1943 году  в военном госпитале от ранения в голову . Похоронен в г. Уфа. </a:t>
            </a:r>
          </a:p>
          <a:p>
            <a:pPr algn="r"/>
            <a:r>
              <a:rPr lang="ru-RU" sz="2400" b="1" dirty="0" smtClean="0"/>
              <a:t>Максимова В. М.</a:t>
            </a:r>
            <a:endParaRPr lang="ru-RU" b="1" dirty="0"/>
          </a:p>
        </p:txBody>
      </p:sp>
      <p:pic>
        <p:nvPicPr>
          <p:cNvPr id="15362" name="Picture 2" descr="C:\Users\pc\Desktop\Бессмертный полк\Новые  рамки\Максимов.jpe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340768"/>
            <a:ext cx="3488094" cy="523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522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251520" y="2091412"/>
            <a:ext cx="4767610" cy="4509120"/>
          </a:xfrm>
        </p:spPr>
        <p:txBody>
          <a:bodyPr>
            <a:normAutofit fontScale="77500" lnSpcReduction="20000"/>
          </a:bodyPr>
          <a:lstStyle/>
          <a:p>
            <a:r>
              <a:rPr lang="ru-RU" sz="2400" b="1" dirty="0" smtClean="0"/>
              <a:t>Уроженец деревни </a:t>
            </a:r>
            <a:r>
              <a:rPr lang="ru-RU" sz="2400" b="1" dirty="0" err="1" smtClean="0"/>
              <a:t>Ямады</a:t>
            </a:r>
            <a:r>
              <a:rPr lang="ru-RU" sz="2400" b="1" dirty="0" smtClean="0"/>
              <a:t> </a:t>
            </a:r>
            <a:r>
              <a:rPr lang="ru-RU" sz="2400" b="1" dirty="0" err="1" smtClean="0"/>
              <a:t>Янаульского</a:t>
            </a:r>
            <a:r>
              <a:rPr lang="ru-RU" sz="2400" b="1" dirty="0" smtClean="0"/>
              <a:t> района Башкирии. В годы Великой Отечественной войны служил на фронте ординарцем  генерала Телегина. Стрелок в звании старшего сержанта Баян </a:t>
            </a:r>
            <a:r>
              <a:rPr lang="ru-RU" sz="2400" b="1" dirty="0" err="1" smtClean="0"/>
              <a:t>Агзамович</a:t>
            </a:r>
            <a:r>
              <a:rPr lang="ru-RU" sz="2400" b="1" dirty="0" smtClean="0"/>
              <a:t> 119 Отдельного Батальона охраны штаба Полевого Управления 1 Белорусского Фронта, а также посыльный члена Военного Совета Фронта был награжден Орденом «</a:t>
            </a:r>
            <a:r>
              <a:rPr lang="ru-RU" sz="2400" b="1" dirty="0" err="1" smtClean="0"/>
              <a:t>Краная</a:t>
            </a:r>
            <a:r>
              <a:rPr lang="ru-RU" sz="2400" b="1" dirty="0" smtClean="0"/>
              <a:t> Звезда»,  медалью «За боевые заслуги»,  а в августе 1945 года уже старшина </a:t>
            </a:r>
            <a:r>
              <a:rPr lang="ru-RU" sz="2400" b="1" dirty="0" err="1" smtClean="0"/>
              <a:t>Мухов</a:t>
            </a:r>
            <a:r>
              <a:rPr lang="ru-RU" sz="2400" b="1" dirty="0" smtClean="0"/>
              <a:t> награжден медалью  «За победу над Германией в Великой Отечественной войне 1941–1945 гг.» </a:t>
            </a:r>
          </a:p>
          <a:p>
            <a:r>
              <a:rPr lang="ru-RU" sz="2400" b="1" dirty="0" smtClean="0"/>
              <a:t>После окончания войны работал учителем истории и директором школы в деревне </a:t>
            </a:r>
            <a:r>
              <a:rPr lang="ru-RU" sz="2400" b="1" dirty="0" err="1" smtClean="0"/>
              <a:t>Ямады</a:t>
            </a:r>
            <a:r>
              <a:rPr lang="ru-RU" sz="2400" b="1" dirty="0" smtClean="0"/>
              <a:t> с1949 по 1952 год. </a:t>
            </a:r>
          </a:p>
          <a:p>
            <a:pPr algn="r"/>
            <a:r>
              <a:rPr lang="ru-RU" sz="2400" b="1" dirty="0" err="1" smtClean="0"/>
              <a:t>Салимова</a:t>
            </a:r>
            <a:r>
              <a:rPr lang="ru-RU" sz="2400" b="1" dirty="0" smtClean="0"/>
              <a:t> Ф. Б.</a:t>
            </a:r>
            <a:endParaRPr lang="ru-RU" b="1" dirty="0"/>
          </a:p>
        </p:txBody>
      </p:sp>
      <p:pic>
        <p:nvPicPr>
          <p:cNvPr id="16386" name="Picture 2" descr="C:\Users\pc\Desktop\Бессмертный полк\Новые  рамки\Мухов Б.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1052734"/>
            <a:ext cx="3710865" cy="556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617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142" y="2057464"/>
            <a:ext cx="5400600" cy="5085184"/>
          </a:xfrm>
        </p:spPr>
        <p:txBody>
          <a:bodyPr>
            <a:normAutofit fontScale="55000" lnSpcReduction="20000"/>
          </a:bodyPr>
          <a:lstStyle/>
          <a:p>
            <a:r>
              <a:rPr lang="ru-RU" sz="2400" b="1" dirty="0" smtClean="0"/>
              <a:t>Шамсутдинова Калима родилась в Казани 26 августа 1924 года. В семье </a:t>
            </a:r>
            <a:r>
              <a:rPr lang="ru-RU" sz="2400" b="1" dirty="0" err="1" smtClean="0"/>
              <a:t>Шамстудиновых</a:t>
            </a:r>
            <a:r>
              <a:rPr lang="ru-RU" sz="2400" b="1" dirty="0" smtClean="0"/>
              <a:t> было шесть детей, все были девочками, а Калима из них была самой старшей. </a:t>
            </a:r>
          </a:p>
          <a:p>
            <a:r>
              <a:rPr lang="ru-RU" sz="2400" b="1" dirty="0" smtClean="0"/>
              <a:t>Семья Шамсутдиновых жила в коммунальной квартире. Жили небогато. Рядом с ними жила соседка -  Раиса. Раиса работала на заводе по изготовлению муки. Во время войны, когда все голодали, Раиса тайком в потайном </a:t>
            </a:r>
            <a:r>
              <a:rPr lang="ru-RU" sz="2400" b="1" dirty="0" err="1" smtClean="0"/>
              <a:t>кармашике</a:t>
            </a:r>
            <a:r>
              <a:rPr lang="ru-RU" sz="2400" b="1" dirty="0" smtClean="0"/>
              <a:t> проносила горсточку муки. Поэтому еда в семье Раисы всегда была. В отличии от семьи Шамсутдиновых. Семья Раисы могла позволить себе завести даже собаку. И все отходы Раиса складывала в миску для собаки, которая стояла возле двери. Калима только и ждала, чтобы втихаря, пока никто не видит, съесть эти отходы…</a:t>
            </a:r>
          </a:p>
          <a:p>
            <a:r>
              <a:rPr lang="ru-RU" sz="2400" b="1" dirty="0" smtClean="0"/>
              <a:t>Когда началась война </a:t>
            </a:r>
            <a:r>
              <a:rPr lang="ru-RU" sz="2400" b="1" dirty="0" err="1" smtClean="0"/>
              <a:t>Калиме</a:t>
            </a:r>
            <a:r>
              <a:rPr lang="ru-RU" sz="2400" b="1" dirty="0" smtClean="0"/>
              <a:t> было 17 лет. С началом войны она начала работать на Казанском пороховом заводе по изготовлению боеприпасов для фронта. Завод работал  круглосуточно в три смены. Вечерами после работы, когда Калима не могла втиснуться в последний переполненный трамвай, она возвращалась обратно на завод и там в уголке под грохот станков засыпала, чтобы утром голодная и холодная снова приступить к смене. На заводе Калима проработала до окончания войны. </a:t>
            </a:r>
          </a:p>
          <a:p>
            <a:r>
              <a:rPr lang="ru-RU" sz="2400" b="1" dirty="0" smtClean="0"/>
              <a:t>После войны Калима прожила долгую и счастливую жизнь. Калима вышла замуж, но детей так и не родила. Умерла в возрасте 79 лет.</a:t>
            </a:r>
          </a:p>
          <a:p>
            <a:r>
              <a:rPr lang="ru-RU" sz="2400" b="1" dirty="0" smtClean="0"/>
              <a:t>Калима была награждена Орденом «Знак Почета» в 1991 году.</a:t>
            </a:r>
          </a:p>
          <a:p>
            <a:pPr algn="r"/>
            <a:r>
              <a:rPr lang="ru-RU" sz="2400" b="1" dirty="0" err="1" smtClean="0"/>
              <a:t>Багаутдинова</a:t>
            </a:r>
            <a:r>
              <a:rPr lang="ru-RU" sz="2400" b="1" dirty="0" smtClean="0"/>
              <a:t> </a:t>
            </a:r>
            <a:r>
              <a:rPr lang="ru-RU" sz="2400" b="1" dirty="0" smtClean="0"/>
              <a:t>А.Э.</a:t>
            </a:r>
            <a:endParaRPr lang="ru-RU" b="1" dirty="0"/>
          </a:p>
        </p:txBody>
      </p:sp>
      <p:pic>
        <p:nvPicPr>
          <p:cNvPr id="17410" name="Picture 2" descr="C:\Users\pc\Desktop\Бессмертный полк\Новые  рамки\Низамова от Багаутдин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1268760"/>
            <a:ext cx="3520920" cy="528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903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9512" y="2636912"/>
            <a:ext cx="5065914" cy="4865776"/>
          </a:xfrm>
        </p:spPr>
        <p:txBody>
          <a:bodyPr>
            <a:normAutofit/>
          </a:bodyPr>
          <a:lstStyle/>
          <a:p>
            <a:r>
              <a:rPr lang="ru-RU" sz="2400" b="1" dirty="0" smtClean="0"/>
              <a:t>Парторг, родился и проживал в Марийская АССР, деревни </a:t>
            </a:r>
            <a:r>
              <a:rPr lang="ru-RU" sz="2400" b="1" dirty="0" err="1" smtClean="0"/>
              <a:t>Алань</a:t>
            </a:r>
            <a:r>
              <a:rPr lang="ru-RU" sz="2400" b="1" dirty="0" smtClean="0"/>
              <a:t>, был призван Мари-</a:t>
            </a:r>
            <a:r>
              <a:rPr lang="ru-RU" sz="2400" b="1" dirty="0" err="1" smtClean="0"/>
              <a:t>Турекским</a:t>
            </a:r>
            <a:r>
              <a:rPr lang="ru-RU" sz="2400" b="1" dirty="0" smtClean="0"/>
              <a:t> РВК, Марийской АССР. На фронте состоял политруком в распоряжении командира 1287 стрелкового полка. Пропал без вести в 1941 году.</a:t>
            </a:r>
          </a:p>
          <a:p>
            <a:pPr algn="r"/>
            <a:r>
              <a:rPr lang="ru-RU" sz="2400" b="1" dirty="0" smtClean="0"/>
              <a:t>Цыганов Д. М.</a:t>
            </a:r>
            <a:endParaRPr lang="ru-RU" b="1" dirty="0"/>
          </a:p>
        </p:txBody>
      </p:sp>
      <p:pic>
        <p:nvPicPr>
          <p:cNvPr id="18434" name="Picture 2" descr="C:\Users\pc\Desktop\Бессмертный полк\Новые  рамки\Пинаев от Цыгановых.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1268760"/>
            <a:ext cx="3450837" cy="5175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71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76846" y="1916832"/>
            <a:ext cx="5436096" cy="5146438"/>
          </a:xfrm>
        </p:spPr>
        <p:txBody>
          <a:bodyPr>
            <a:normAutofit fontScale="70000" lnSpcReduction="20000"/>
          </a:bodyPr>
          <a:lstStyle/>
          <a:p>
            <a:r>
              <a:rPr lang="ru-RU" sz="2400" b="1" dirty="0"/>
              <a:t>Молодая девушка Платова Лия, ученица Казанской консерватории, мечтала стать аккомпаниатором, но так и не закончив учебу ушла на фронт в ряды Красной Армии. До службы работала в Казани связистом в «Почтамте», по доставке писем на передовую фронта, потом в Госпитале.</a:t>
            </a:r>
          </a:p>
          <a:p>
            <a:r>
              <a:rPr lang="ru-RU" sz="2400" b="1" dirty="0"/>
              <a:t>Была призвана с 23.10.1941 года </a:t>
            </a:r>
            <a:r>
              <a:rPr lang="ru-RU" sz="2400" b="1" dirty="0" err="1"/>
              <a:t>Бауманский</a:t>
            </a:r>
            <a:r>
              <a:rPr lang="ru-RU" sz="2400" b="1" dirty="0"/>
              <a:t> РВК, Татарская АССР, г. Казань, </a:t>
            </a:r>
            <a:r>
              <a:rPr lang="ru-RU" sz="2400" b="1" dirty="0" err="1"/>
              <a:t>Бауманский</a:t>
            </a:r>
            <a:r>
              <a:rPr lang="ru-RU" sz="2400" b="1" dirty="0"/>
              <a:t> р-н</a:t>
            </a:r>
          </a:p>
          <a:p>
            <a:r>
              <a:rPr lang="ru-RU" sz="2400" b="1" dirty="0"/>
              <a:t>Служила младшим сержантом в 4-ом Украинском </a:t>
            </a:r>
            <a:r>
              <a:rPr lang="ru-RU" sz="2400" b="1" dirty="0" smtClean="0"/>
              <a:t>Фронте</a:t>
            </a:r>
            <a:r>
              <a:rPr lang="ru-RU" sz="2400" b="1" dirty="0"/>
              <a:t>. Из города Львова дошла до Праги. Когда возвращалась с передовой на лошади, около неё взорвалась бомба, лошадь убило, а  её контузило на целых два месяца, после чего она стала плохо слышать.</a:t>
            </a:r>
          </a:p>
          <a:p>
            <a:r>
              <a:rPr lang="ru-RU" sz="2400" b="1" dirty="0"/>
              <a:t>Была награждена Орденом Отечественной войны 1 степени, Медалью «За боевые заслуги», «За победу над Берлином».</a:t>
            </a:r>
          </a:p>
          <a:p>
            <a:r>
              <a:rPr lang="ru-RU" sz="2400" b="1" dirty="0"/>
              <a:t>В послевоенное время была награждена медалью «Мать Героиня».</a:t>
            </a:r>
          </a:p>
          <a:p>
            <a:r>
              <a:rPr lang="ru-RU" sz="2400" b="1" dirty="0"/>
              <a:t>Воспитала пятерых детей: двоих сыновей и троих дочерей.</a:t>
            </a:r>
          </a:p>
          <a:p>
            <a:pPr algn="r"/>
            <a:r>
              <a:rPr lang="ru-RU" sz="2400" b="1" dirty="0" smtClean="0"/>
              <a:t>Яманов И. В.</a:t>
            </a:r>
            <a:endParaRPr lang="ru-RU" b="1" dirty="0"/>
          </a:p>
        </p:txBody>
      </p:sp>
      <p:pic>
        <p:nvPicPr>
          <p:cNvPr id="1026" name="Picture 2" descr="C:\Users\pc\Desktop\Бессмертный полк\Новые  рамки\Платова от Яманова.jpe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1268760"/>
            <a:ext cx="3416086" cy="5125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2819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395536" y="2074244"/>
            <a:ext cx="4608512" cy="4433728"/>
          </a:xfrm>
        </p:spPr>
        <p:txBody>
          <a:bodyPr>
            <a:normAutofit fontScale="92500" lnSpcReduction="20000"/>
          </a:bodyPr>
          <a:lstStyle/>
          <a:p>
            <a:r>
              <a:rPr lang="ru-RU" sz="2400" b="1" dirty="0" smtClean="0"/>
              <a:t>Старший краснофлотец, моряк Сабанин Егор Гаврилович был призван в ряды Красной Армии в 18 лет, в 1942 году на Северный флот г. Мурманска, конвоировал суда из Англии и Америки через Атлантический океан и Баренцево море. Окончил службу 11.04.1950 и переведен в состав флотского экипажа Северного флота, в резерв охраны водного района. </a:t>
            </a:r>
          </a:p>
          <a:p>
            <a:r>
              <a:rPr lang="ru-RU" sz="2400" b="1" dirty="0" smtClean="0"/>
              <a:t>Был награжден Орденом Отечественной войны II степени</a:t>
            </a:r>
            <a:r>
              <a:rPr lang="ru-RU" sz="2400" b="1" dirty="0" smtClean="0"/>
              <a:t>.</a:t>
            </a:r>
          </a:p>
          <a:p>
            <a:pPr algn="r"/>
            <a:r>
              <a:rPr lang="ru-RU" sz="2400" b="1" dirty="0" smtClean="0"/>
              <a:t>Сабанина Т.А.</a:t>
            </a:r>
            <a:endParaRPr lang="ru-RU" sz="2400" b="1" dirty="0" smtClean="0"/>
          </a:p>
        </p:txBody>
      </p:sp>
      <p:pic>
        <p:nvPicPr>
          <p:cNvPr id="19458" name="Picture 2" descr="C:\Users\pc\Desktop\Бессмертный полк\Новые  рамки\Сабанин Е Г.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196752"/>
            <a:ext cx="3560827" cy="534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397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446622" y="2026873"/>
            <a:ext cx="4896544" cy="4735156"/>
          </a:xfrm>
        </p:spPr>
        <p:txBody>
          <a:bodyPr>
            <a:normAutofit fontScale="85000" lnSpcReduction="20000"/>
          </a:bodyPr>
          <a:lstStyle/>
          <a:p>
            <a:r>
              <a:rPr lang="ru-RU" sz="2400" b="1" dirty="0" err="1" smtClean="0"/>
              <a:t>Салахутдинов</a:t>
            </a:r>
            <a:r>
              <a:rPr lang="ru-RU" sz="2400" b="1" dirty="0" smtClean="0"/>
              <a:t> </a:t>
            </a:r>
            <a:r>
              <a:rPr lang="ru-RU" sz="2400" b="1" dirty="0" err="1" smtClean="0"/>
              <a:t>Сайфетдин</a:t>
            </a:r>
            <a:r>
              <a:rPr lang="ru-RU" sz="2400" b="1" dirty="0" smtClean="0"/>
              <a:t> </a:t>
            </a:r>
            <a:r>
              <a:rPr lang="ru-RU" sz="2400" b="1" dirty="0" err="1" smtClean="0"/>
              <a:t>Камалетдинович</a:t>
            </a:r>
            <a:r>
              <a:rPr lang="ru-RU" sz="2400" b="1" dirty="0" smtClean="0"/>
              <a:t>, родился 1 марта 1890 году в Казани, умер в возрасте 92 лет.</a:t>
            </a:r>
          </a:p>
          <a:p>
            <a:r>
              <a:rPr lang="ru-RU" sz="2400" b="1" dirty="0" smtClean="0"/>
              <a:t>Участник Финской войны. Всю жизнь проработал машинистом на Казанском отделении Горьковской железной дороге. Когда началась Великая Отечественная война, он, как и все, впервые же дни войны он пошел военкомат, но ему отказали – дали бронь.  Он нужен был тут в тылу – перевозить готовую боевую технику и боеприпасы, еду, одежду, медикаменты на фронт. И он трудился, забывая про голод, холод, усталость. </a:t>
            </a:r>
          </a:p>
          <a:p>
            <a:r>
              <a:rPr lang="ru-RU" sz="2400" b="1" dirty="0" smtClean="0"/>
              <a:t>За свой героический труд был награжден Орденом Ленина.</a:t>
            </a:r>
          </a:p>
          <a:p>
            <a:pPr algn="r"/>
            <a:r>
              <a:rPr lang="ru-RU" sz="2400" b="1" dirty="0" smtClean="0"/>
              <a:t>Аксанова Н. А.</a:t>
            </a:r>
            <a:endParaRPr lang="ru-RU" b="1" dirty="0"/>
          </a:p>
        </p:txBody>
      </p:sp>
      <p:pic>
        <p:nvPicPr>
          <p:cNvPr id="20482" name="Picture 2" descr="C:\Users\pc\Desktop\Бессмертный полк\Новые  рамки\Салахутдинов от Аксан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340768"/>
            <a:ext cx="3456384" cy="5185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121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467544" y="2090656"/>
            <a:ext cx="4485418" cy="4485157"/>
          </a:xfrm>
        </p:spPr>
        <p:txBody>
          <a:bodyPr>
            <a:normAutofit fontScale="92500"/>
          </a:bodyPr>
          <a:lstStyle/>
          <a:p>
            <a:r>
              <a:rPr lang="ru-RU" sz="2400" b="1" dirty="0" smtClean="0"/>
              <a:t>Уроженец  деревни Федоровка Алексеевского р-на Татарской АССР. Был призван 25.08.1941 года Алексеевским РВК, Татарской АССР, рядовым стрелком. Пропал без вести в 1943 году. </a:t>
            </a:r>
          </a:p>
          <a:p>
            <a:r>
              <a:rPr lang="ru-RU" sz="2400" b="1" dirty="0" smtClean="0"/>
              <a:t>Жена </a:t>
            </a:r>
            <a:r>
              <a:rPr lang="ru-RU" sz="2400" b="1" dirty="0" err="1" smtClean="0"/>
              <a:t>Седенкова</a:t>
            </a:r>
            <a:r>
              <a:rPr lang="ru-RU" sz="2400" b="1" dirty="0" smtClean="0"/>
              <a:t> Евдокия получила извещение о пропавшем муже 12 августа 1944 года, затем второе извещение, что ее муж умер в германском плену.</a:t>
            </a:r>
          </a:p>
          <a:p>
            <a:pPr algn="r"/>
            <a:r>
              <a:rPr lang="ru-RU" sz="2400" b="1" dirty="0" smtClean="0"/>
              <a:t>Сабанина Т. А.</a:t>
            </a:r>
            <a:endParaRPr lang="ru-RU" b="1" dirty="0"/>
          </a:p>
        </p:txBody>
      </p:sp>
      <p:pic>
        <p:nvPicPr>
          <p:cNvPr id="21506" name="Picture 2" descr="C:\Users\pc\Desktop\Бессмертный полк\Новые  рамки\Седенков от Сабанин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052734"/>
            <a:ext cx="3604106" cy="540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35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70000" lnSpcReduction="20000"/>
          </a:bodyPr>
          <a:lstStyle/>
          <a:p>
            <a:r>
              <a:rPr lang="ru-RU" sz="2400" b="1" dirty="0" smtClean="0"/>
              <a:t>Родился в Польше. На фронте служил сержантом 111 стрелковой Александрийской дивизии 286 артиллерийского полка и мастером батальона.</a:t>
            </a:r>
          </a:p>
          <a:p>
            <a:r>
              <a:rPr lang="ru-RU" sz="2400" b="1" dirty="0" smtClean="0"/>
              <a:t>Был награжден Орденом Славы 3 степени за подвиг в боях севернее города Ясы 22.08.1944 года. От артиллерийского обстрела противника было выведено из строя  два орудия батарей. </a:t>
            </a:r>
            <a:r>
              <a:rPr lang="ru-RU" sz="2400" b="1" dirty="0" err="1" smtClean="0"/>
              <a:t>Стабровский</a:t>
            </a:r>
            <a:r>
              <a:rPr lang="ru-RU" sz="2400" b="1" dirty="0" smtClean="0"/>
              <a:t>, рискуя жизнью, сам лично на поле боя взялся восстанавливать повреждение системы, требующие ремонта. Через некоторый промежуток времени он 2 орудия поставил в строй, тем самым способствовал успешному наступлению наших частей, при прорыве обороны.</a:t>
            </a:r>
          </a:p>
          <a:p>
            <a:r>
              <a:rPr lang="ru-RU" sz="2400" b="1" dirty="0" smtClean="0"/>
              <a:t>Артиллерийский </a:t>
            </a:r>
            <a:r>
              <a:rPr lang="ru-RU" sz="2400" b="1" dirty="0" smtClean="0"/>
              <a:t>мастер 6 батареи </a:t>
            </a:r>
            <a:r>
              <a:rPr lang="ru-RU" sz="2400" b="1" dirty="0" err="1" smtClean="0"/>
              <a:t>Стабровский</a:t>
            </a:r>
            <a:r>
              <a:rPr lang="ru-RU" sz="2400" b="1" dirty="0" smtClean="0"/>
              <a:t> награжден медалью «За боевые заслуги».  25.02.1945 в бою за город </a:t>
            </a:r>
            <a:r>
              <a:rPr lang="ru-RU" sz="2400" b="1" dirty="0" err="1" smtClean="0"/>
              <a:t>Мускау</a:t>
            </a:r>
            <a:r>
              <a:rPr lang="ru-RU" sz="2400" b="1" dirty="0" smtClean="0"/>
              <a:t>, под разрывами снарядов на поле боя исправил 1 орудие.</a:t>
            </a:r>
          </a:p>
          <a:p>
            <a:pPr algn="r"/>
            <a:r>
              <a:rPr lang="ru-RU" sz="2400" b="1" dirty="0" smtClean="0"/>
              <a:t>Докшина Н. Б.</a:t>
            </a:r>
            <a:endParaRPr lang="ru-RU" b="1" dirty="0"/>
          </a:p>
        </p:txBody>
      </p:sp>
      <p:pic>
        <p:nvPicPr>
          <p:cNvPr id="22530" name="Picture 2" descr="C:\Users\pc\Desktop\Бессмертный полк\Новые  рамки\Стабровски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1117660"/>
            <a:ext cx="3600400" cy="540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6423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92500" lnSpcReduction="20000"/>
          </a:bodyPr>
          <a:lstStyle/>
          <a:p>
            <a:r>
              <a:rPr lang="ru-RU" sz="2400" b="1" dirty="0" smtClean="0"/>
              <a:t>С самого начала наступления фашистских войск Дмитрий Петрович одним из первых ушел добровольцем сначала в военно-воздушное училище, а затем на фронт вместе со своим другом. </a:t>
            </a:r>
          </a:p>
          <a:p>
            <a:r>
              <a:rPr lang="ru-RU" sz="2400" b="1" dirty="0" smtClean="0"/>
              <a:t>Служил он во 2 – й Гвардейской Воздушно – Десантной Бригады младшим лейтенантом. Дмитрий Петрович погиб при высадке десанта в городе </a:t>
            </a:r>
            <a:r>
              <a:rPr lang="ru-RU" sz="2400" b="1" dirty="0" err="1" smtClean="0"/>
              <a:t>Эйске</a:t>
            </a:r>
            <a:r>
              <a:rPr lang="ru-RU" sz="2400" b="1" dirty="0" smtClean="0"/>
              <a:t> - портовом городе на берегу Азовского моря 05.01.1944 года в звании командира взвода саперной роты. </a:t>
            </a:r>
          </a:p>
          <a:p>
            <a:pPr algn="r"/>
            <a:r>
              <a:rPr lang="ru-RU" sz="2400" b="1" dirty="0" smtClean="0"/>
              <a:t>Петрова Н. А.</a:t>
            </a:r>
            <a:endParaRPr lang="ru-RU" b="1" dirty="0"/>
          </a:p>
        </p:txBody>
      </p:sp>
      <p:pic>
        <p:nvPicPr>
          <p:cNvPr id="23554" name="Picture 2" descr="C:\Users\pc\Desktop\Бессмертный полк\Новые  рамки\Сунцов.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268760"/>
            <a:ext cx="3573642" cy="5361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5455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77500" lnSpcReduction="20000"/>
          </a:bodyPr>
          <a:lstStyle/>
          <a:p>
            <a:r>
              <a:rPr lang="ru-RU" sz="2400" b="1" dirty="0" smtClean="0"/>
              <a:t>Уроженец деревни Иван-Солы </a:t>
            </a:r>
            <a:r>
              <a:rPr lang="ru-RU" sz="2400" b="1" dirty="0" err="1" smtClean="0"/>
              <a:t>Куженерского</a:t>
            </a:r>
            <a:r>
              <a:rPr lang="ru-RU" sz="2400" b="1" dirty="0" smtClean="0"/>
              <a:t> р-на Марийской АССР, учитель немецкого языка. Великая Отечественная война застала Алексея Ивановича на срочной службе в армии, в Белоруссии. Служил старшиной, но потом  попал в плен и пробыл  в концлагере практически до окончания войны. Он не любил об этом рассказывать и свои воспоминания доверил только журналисту и  краеведу Иванову </a:t>
            </a:r>
            <a:r>
              <a:rPr lang="ru-RU" sz="2400" b="1" dirty="0" err="1" smtClean="0"/>
              <a:t>Энсаю</a:t>
            </a:r>
            <a:r>
              <a:rPr lang="ru-RU" sz="2400" b="1" dirty="0" smtClean="0"/>
              <a:t> </a:t>
            </a:r>
            <a:r>
              <a:rPr lang="ru-RU" sz="2400" b="1" dirty="0" err="1" smtClean="0"/>
              <a:t>Макаровичу</a:t>
            </a:r>
            <a:r>
              <a:rPr lang="ru-RU" sz="2400" b="1" dirty="0" smtClean="0"/>
              <a:t>, который приезжал брать у него интервью. После смерти родственники пытались найти воспоминания о тяжелой судьбе Алексея Ивановича, но этот журналист уже умер и никакой информации не сохранилось.</a:t>
            </a:r>
          </a:p>
          <a:p>
            <a:pPr algn="r"/>
            <a:r>
              <a:rPr lang="ru-RU" sz="2400" b="1" dirty="0" smtClean="0"/>
              <a:t>Петрова Н. А.</a:t>
            </a:r>
            <a:endParaRPr lang="ru-RU" b="1" dirty="0"/>
          </a:p>
        </p:txBody>
      </p:sp>
      <p:pic>
        <p:nvPicPr>
          <p:cNvPr id="24578" name="Picture 2" descr="C:\Users\pc\Desktop\Бессмертный полк\Новые  рамки\Хлебников 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196752"/>
            <a:ext cx="3573642" cy="5361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1684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92500" lnSpcReduction="10000"/>
          </a:bodyPr>
          <a:lstStyle/>
          <a:p>
            <a:r>
              <a:rPr lang="ru-RU" sz="2400" b="1" dirty="0" smtClean="0"/>
              <a:t>Медицинская сестра, военнообязанная, ударник коммунистического труда, уроженка деревни Иван-Солы </a:t>
            </a:r>
            <a:r>
              <a:rPr lang="ru-RU" sz="2400" b="1" dirty="0" err="1" smtClean="0"/>
              <a:t>Куженерского</a:t>
            </a:r>
            <a:r>
              <a:rPr lang="ru-RU" sz="2400" b="1" dirty="0" smtClean="0"/>
              <a:t> района Марийской АССР Матрена Ивановна, в 1939 году закончила </a:t>
            </a:r>
            <a:r>
              <a:rPr lang="ru-RU" sz="2400" b="1" dirty="0" err="1" smtClean="0"/>
              <a:t>Юринскую</a:t>
            </a:r>
            <a:r>
              <a:rPr lang="ru-RU" sz="2400" b="1" dirty="0" smtClean="0"/>
              <a:t> школу медсестер. </a:t>
            </a:r>
          </a:p>
          <a:p>
            <a:r>
              <a:rPr lang="ru-RU" sz="2400" b="1" dirty="0" smtClean="0"/>
              <a:t>С тех пор проработала всю жизнь медицинской сестрой. С июня 1943 по январь 1946 года служила на должности медсестры в военной части 06894. в госпитале Марийской АССР  поселка Красногорский.</a:t>
            </a:r>
          </a:p>
          <a:p>
            <a:pPr algn="r"/>
            <a:r>
              <a:rPr lang="ru-RU" sz="2400" b="1" dirty="0" smtClean="0"/>
              <a:t>Петрова Н. А.</a:t>
            </a:r>
            <a:endParaRPr lang="ru-RU" b="1" dirty="0"/>
          </a:p>
        </p:txBody>
      </p:sp>
      <p:pic>
        <p:nvPicPr>
          <p:cNvPr id="25602" name="Picture 2" descr="C:\Users\pc\Desktop\Бессмертный полк\Новые  рамки\Хлебников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1117660"/>
            <a:ext cx="3621665" cy="543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6140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70000" lnSpcReduction="20000"/>
          </a:bodyPr>
          <a:lstStyle/>
          <a:p>
            <a:r>
              <a:rPr lang="ru-RU" sz="2400" b="1" dirty="0" smtClean="0"/>
              <a:t>Уроженец Татарской АССР </a:t>
            </a:r>
            <a:r>
              <a:rPr lang="ru-RU" sz="2400" b="1" dirty="0" err="1" smtClean="0"/>
              <a:t>Азнакаевского</a:t>
            </a:r>
            <a:r>
              <a:rPr lang="ru-RU" sz="2400" b="1" dirty="0" smtClean="0"/>
              <a:t> района деревни </a:t>
            </a:r>
            <a:r>
              <a:rPr lang="ru-RU" sz="2400" b="1" dirty="0" err="1" smtClean="0"/>
              <a:t>Ильбяково</a:t>
            </a:r>
            <a:r>
              <a:rPr lang="ru-RU" sz="2400" b="1" dirty="0" smtClean="0"/>
              <a:t>, Ветеран Великой Отечественной войны, старший лейтенант, радист-разведчик, инвалид II группы ВОВ.</a:t>
            </a:r>
          </a:p>
          <a:p>
            <a:r>
              <a:rPr lang="ru-RU" sz="2400" b="1" dirty="0" smtClean="0"/>
              <a:t>В январе 1940 года был призван в рабоче-крестьянскую Красную армию. После школы радистов попал служить на Белорусскую границу в пограничную заставу недалеко от </a:t>
            </a:r>
            <a:r>
              <a:rPr lang="ru-RU" sz="2400" b="1" dirty="0" err="1" smtClean="0"/>
              <a:t>г.Гродно</a:t>
            </a:r>
            <a:r>
              <a:rPr lang="ru-RU" sz="2400" b="1" dirty="0" smtClean="0"/>
              <a:t>, где и встретил начало войны 22 июня 1941 года. Осенью 1943 года был ранен в левое бедро и по март 1944 года пролежал в эвакуационном госпитале. Перенес 5 операций. Левая нога на всю жизнь осталась на 10 см короче правой и не сгибалась в колене. Награжден Орденом Отечественной войны I степени, орденом Славы 3 степени, медалью за победу на Германией в ВОВ 1941-1945 гг., многочисленными медалями и медалью за доблестный труд в ВОВ 1941-1945 </a:t>
            </a:r>
            <a:r>
              <a:rPr lang="ru-RU" sz="2400" b="1" dirty="0" err="1" smtClean="0"/>
              <a:t>г.г</a:t>
            </a:r>
            <a:r>
              <a:rPr lang="ru-RU" sz="2400" b="1" dirty="0" smtClean="0"/>
              <a:t>.. </a:t>
            </a:r>
          </a:p>
          <a:p>
            <a:pPr algn="r"/>
            <a:r>
              <a:rPr lang="ru-RU" sz="2400" b="1" dirty="0" smtClean="0"/>
              <a:t>Закиров А. М.</a:t>
            </a:r>
            <a:endParaRPr lang="ru-RU" b="1" dirty="0"/>
          </a:p>
        </p:txBody>
      </p:sp>
      <p:pic>
        <p:nvPicPr>
          <p:cNvPr id="26626" name="Picture 2" descr="C:\Users\pc\Desktop\Бессмертный полк\Новые  рамки\Хузин ГМ от Закирова.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1117660"/>
            <a:ext cx="3621638" cy="543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092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77500" lnSpcReduction="20000"/>
          </a:bodyPr>
          <a:lstStyle/>
          <a:p>
            <a:r>
              <a:rPr lang="ru-RU" sz="2400" b="1" dirty="0" smtClean="0"/>
              <a:t>Уроженец деревни Большие </a:t>
            </a:r>
            <a:r>
              <a:rPr lang="ru-RU" sz="2400" b="1" dirty="0" err="1" smtClean="0"/>
              <a:t>Нырсы</a:t>
            </a:r>
            <a:r>
              <a:rPr lang="ru-RU" sz="2400" b="1" dirty="0" smtClean="0"/>
              <a:t> </a:t>
            </a:r>
            <a:r>
              <a:rPr lang="ru-RU" sz="2400" b="1" dirty="0" err="1" smtClean="0"/>
              <a:t>Лаишевского</a:t>
            </a:r>
            <a:r>
              <a:rPr lang="ru-RU" sz="2400" b="1" dirty="0" smtClean="0"/>
              <a:t> уезда Казанской губернии во время Великой Отечественной войны молодым юношей работал токарем за станком на 16 заводе, иногда даже не уходя домой ночевать. Фронту нужны были орудия, моторы для самолетов. Ветеран комсомола и труда Гришаев  в газете «Ленинское знамя» писал: «Повышение качества труда добивались благодаря массовой рационализации. Помню паренька Баки </a:t>
            </a:r>
            <a:r>
              <a:rPr lang="ru-RU" sz="2400" b="1" dirty="0" err="1" smtClean="0"/>
              <a:t>Шайхутдинова</a:t>
            </a:r>
            <a:r>
              <a:rPr lang="ru-RU" sz="2400" b="1" dirty="0" smtClean="0"/>
              <a:t>, который за годы войны внес 160 рационализаторских предложений…». За годы войны было собрано 15 тысяч моторов. Баки </a:t>
            </a:r>
            <a:r>
              <a:rPr lang="ru-RU" sz="2400" b="1" dirty="0" err="1" smtClean="0"/>
              <a:t>Шакурович</a:t>
            </a:r>
            <a:r>
              <a:rPr lang="ru-RU" sz="2400" b="1" dirty="0" smtClean="0"/>
              <a:t> был награжден медалями, значками «Отличник качества».</a:t>
            </a:r>
          </a:p>
          <a:p>
            <a:pPr algn="r"/>
            <a:r>
              <a:rPr lang="ru-RU" sz="2400" b="1" dirty="0" err="1" smtClean="0"/>
              <a:t>Салимова</a:t>
            </a:r>
            <a:r>
              <a:rPr lang="ru-RU" sz="2400" b="1" dirty="0" smtClean="0"/>
              <a:t> Ф. Б.</a:t>
            </a:r>
            <a:endParaRPr lang="ru-RU" b="1" dirty="0"/>
          </a:p>
        </p:txBody>
      </p:sp>
      <p:pic>
        <p:nvPicPr>
          <p:cNvPr id="27650" name="Picture 2" descr="C:\Users\pc\Desktop\Бессмертный полк\Новые  рамки\Шайхутдинов от Салим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196752"/>
            <a:ext cx="3613318" cy="5420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0344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ProPowerPoint\Шаблоны\В работе\9 Мая\9-MayPri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4185" b="65187"/>
          <a:stretch/>
        </p:blipFill>
        <p:spPr bwMode="auto">
          <a:xfrm>
            <a:off x="0" y="48005"/>
            <a:ext cx="5789788" cy="200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128" t="18165" r="7238" b="15683"/>
          <a:stretch/>
        </p:blipFill>
        <p:spPr>
          <a:xfrm>
            <a:off x="5825101" y="0"/>
            <a:ext cx="3274029" cy="1117660"/>
          </a:xfrm>
          <a:prstGeom prst="rect">
            <a:avLst/>
          </a:prstGeom>
        </p:spPr>
      </p:pic>
      <p:sp>
        <p:nvSpPr>
          <p:cNvPr id="8" name="Текст 7"/>
          <p:cNvSpPr>
            <a:spLocks noGrp="1"/>
          </p:cNvSpPr>
          <p:nvPr>
            <p:ph type="body" sz="half" idx="2"/>
          </p:nvPr>
        </p:nvSpPr>
        <p:spPr>
          <a:xfrm>
            <a:off x="107504" y="2090656"/>
            <a:ext cx="4845458" cy="4485157"/>
          </a:xfrm>
        </p:spPr>
        <p:txBody>
          <a:bodyPr>
            <a:normAutofit fontScale="77500" lnSpcReduction="20000"/>
          </a:bodyPr>
          <a:lstStyle/>
          <a:p>
            <a:r>
              <a:rPr lang="ru-RU" sz="2400" b="1" dirty="0" smtClean="0"/>
              <a:t>Родился  в Казанской губернии. До начала войны жил в Ленинграде, откуда ушел на советско-финскую войну и Великую Отечественную. В самом начале войны был ранен, лежал в госпитале, вернулся в строй, но вскоре попал  в плен. Прошел ужас фашистских концлагерей в Белоруссии, Польши и Дании. Был освобожден союзными войсками. Как военнопленный получил 25 лет советских лагерей. После смерти Сталина в 1953 году был освобожден, но реабилитирован только при Горбачеве. После освобождения жить в Ленинграде </a:t>
            </a:r>
            <a:r>
              <a:rPr lang="ru-RU" sz="2400" b="1" dirty="0" err="1" smtClean="0"/>
              <a:t>Гарафу</a:t>
            </a:r>
            <a:r>
              <a:rPr lang="ru-RU" sz="2400" b="1" dirty="0" smtClean="0"/>
              <a:t> не разрешили. С 1956 года до начала гражданской войны  в Таджикистане жил в городе Душанбе. В 1993 вернулся на родину и умер.</a:t>
            </a:r>
          </a:p>
          <a:p>
            <a:pPr algn="r"/>
            <a:r>
              <a:rPr lang="ru-RU" sz="2400" b="1" dirty="0" err="1" smtClean="0"/>
              <a:t>Овчинникова</a:t>
            </a:r>
            <a:r>
              <a:rPr lang="ru-RU" sz="2400" b="1" dirty="0" smtClean="0"/>
              <a:t> Н. Г.</a:t>
            </a:r>
            <a:endParaRPr lang="ru-RU" b="1" dirty="0"/>
          </a:p>
        </p:txBody>
      </p:sp>
      <p:pic>
        <p:nvPicPr>
          <p:cNvPr id="28674" name="Picture 2" descr="C:\Users\pc\Desktop\Бессмертный полк\Новые  рамки\Шарафутдинов от Овчинноковой.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196752"/>
            <a:ext cx="3574970" cy="5361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274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1596</TotalTime>
  <Words>2906</Words>
  <Application>Microsoft Office PowerPoint</Application>
  <PresentationFormat>Экран (4:3)</PresentationFormat>
  <Paragraphs>121</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Виртуальная выставка Дома Простор «Родные лица ПОБЕДЫ»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СУНЦОВ ДМИТРИЙ ПЕТРОВИЧ</dc:title>
  <dc:creator>Сергей</dc:creator>
  <cp:lastModifiedBy>Аксанова</cp:lastModifiedBy>
  <cp:revision>66</cp:revision>
  <dcterms:created xsi:type="dcterms:W3CDTF">2015-04-27T06:12:25Z</dcterms:created>
  <dcterms:modified xsi:type="dcterms:W3CDTF">2020-04-23T16:04:02Z</dcterms:modified>
</cp:coreProperties>
</file>